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81" r:id="rId5"/>
    <p:sldId id="259" r:id="rId6"/>
    <p:sldId id="272" r:id="rId7"/>
    <p:sldId id="268" r:id="rId8"/>
    <p:sldId id="28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07D78-D614-4E97-9852-610E4375DA2F}" v="447" dt="2026-01-08T13:50:34.786"/>
  </p1510:revLst>
</p1510:revInfo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48" autoAdjust="0"/>
  </p:normalViewPr>
  <p:slideViewPr>
    <p:cSldViewPr snapToGrid="0">
      <p:cViewPr>
        <p:scale>
          <a:sx n="100" d="100"/>
          <a:sy n="100" d="100"/>
        </p:scale>
        <p:origin x="-106" y="-538"/>
      </p:cViewPr>
      <p:guideLst/>
    </p:cSldViewPr>
  </p:slideViewPr>
  <p:outlineViewPr>
    <p:cViewPr>
      <p:scale>
        <a:sx n="33" d="100"/>
        <a:sy n="33" d="100"/>
      </p:scale>
      <p:origin x="0" y="-7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802E2C-B7D8-04C8-C240-1A3E4E91E1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71AFC-D318-FD5E-08E7-6BAF47EACD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CA9B3-7F4F-4A4D-9632-82479A1CD351}" type="datetimeFigureOut">
              <a:rPr lang="en-US" smtClean="0"/>
              <a:t>1/8/2026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1FBEE-E86F-B722-5F1D-3ACBA8E48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2E68-1D54-CEDB-2E8C-3CA510A90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5CF68-C9C2-4072-AAE6-9B71EFC0ED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8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1/8/2026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11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141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59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E0F137D-A107-4C30-1807-F4F7054E2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52"/>
          <a:stretch/>
        </p:blipFill>
        <p:spPr>
          <a:xfrm>
            <a:off x="6634824" y="4335877"/>
            <a:ext cx="3617025" cy="25221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9B0889-CF84-D54E-684F-B32B7C32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4954" y="295729"/>
            <a:ext cx="9219857" cy="521244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72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6AF80AB-FACE-F1B9-4849-8D42D0E9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B1614F1-AC58-23AB-10D3-AD1A2DB4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B60D03-E48F-E1A2-990A-3597EB2D6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08C049B-BC0B-4B08-98F2-2F28A95589EF}" type="datetime1">
              <a:rPr lang="en-US" smtClean="0"/>
              <a:t>1/8/2026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B6D69E5-7A08-BC78-BCE3-11E38F6150D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87F92C-6129-374B-AC33-0BF37E93C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F384D68-6CA3-DF1A-6774-1B19B01C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A62BBD8-00B0-44DA-B91E-B280499F38AF}" type="datetime1">
              <a:rPr lang="en-US" smtClean="0"/>
              <a:t>1/8/2026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49D32-7E02-6995-B5F5-934D0B438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00963" y="4592380"/>
            <a:ext cx="1794306" cy="1590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D218B9-452E-86CD-0D08-9F67028F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978075" cy="20098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CA99D-5B58-73F1-094E-AB921A7F6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29409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6742629" cy="4675705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E12CB0-2C35-CEF5-3F43-62E8FFE9F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6103" y="305457"/>
            <a:ext cx="2847975" cy="6236208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F4EEFE-BF6E-3C7A-54B6-7728A6E5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5A696F-4F73-1678-9973-0EA3B62D8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9CF978F-742F-4396-8C45-8D7AF4520570}" type="datetime1">
              <a:rPr lang="en-US" smtClean="0"/>
              <a:t>1/8/2026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2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B29688-DF70-05FA-D6B7-761E114D04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110" y="2149929"/>
            <a:ext cx="6199724" cy="4028622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001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573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94AC0E-FD4A-515B-8B99-4BDDECAD7DC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11786" y="2149929"/>
            <a:ext cx="3659414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6F2C45-AA33-6953-F362-70B8E58B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346C-9289-DAC3-4D24-EDB5A64E4DB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E0B7E05-FC20-44A1-B3B6-E1F90DDD67D7}" type="datetime1">
              <a:rPr lang="en-US" smtClean="0"/>
              <a:t>1/8/2026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73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BC32-6525-5D4C-65FB-434B14F17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2000"/>
            <a:ext cx="4410126" cy="5384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DDF47B-4AEC-7B71-4811-29DA88850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3042" y="3991221"/>
            <a:ext cx="2156632" cy="2197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19688A-41C9-E2A9-D0EB-D213ACE23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gradFill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3731" y="876301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44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3732" y="4095751"/>
            <a:ext cx="4949366" cy="1993900"/>
          </a:xfrm>
        </p:spPr>
        <p:txBody>
          <a:bodyPr lIns="0" anchor="ctr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25345A-4332-7458-BF6E-B3EC1D4F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39E534-D5FC-2E3E-1997-F7B8482B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8965431-1331-1690-65D0-1537F7DDF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D09747B-A127-40CC-8C3A-7A7B8E925519}" type="datetime1">
              <a:rPr lang="en-US" smtClean="0"/>
              <a:t>1/8/2026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1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6F46445-B370-4073-A9E0-F381B9FBBD87}" type="datetime1">
              <a:rPr lang="en-US" smtClean="0"/>
              <a:t>1/8/2026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0327" y="1063416"/>
            <a:ext cx="5393901" cy="17178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0328" y="3048000"/>
            <a:ext cx="5415672" cy="26816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D6F9074-1B4E-5E8C-9535-C9F3DBCB0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688" y="1063415"/>
            <a:ext cx="3932462" cy="4666185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D0720ED-19EE-CA87-F4E1-BEB718D2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AABE175-2F64-B079-5725-D1B3F6E7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8DF0A98-853B-482C-B32A-A0B2FBEDB08A}" type="datetime1">
              <a:rPr lang="en-US" smtClean="0"/>
              <a:t>1/8/2026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2B6A54-B30C-D556-D0DE-A74838C4B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5070"/>
            <a:ext cx="9888569" cy="5742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898072"/>
            <a:ext cx="8825657" cy="4174584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87BC-BC8A-54BD-C419-2D05ED6A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6BF7-B63F-0888-5F54-CD72867FB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6E76206-B91F-4CF6-9C9E-5D7AE9457F28}" type="datetime1">
              <a:rPr lang="en-US" smtClean="0"/>
              <a:t>1/8/2026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D9EB9-82A1-C618-9290-18D7FE005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10" y="0"/>
            <a:ext cx="106855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255" y="854528"/>
            <a:ext cx="9309359" cy="1653180"/>
          </a:xfrm>
          <a:prstGeom prst="rect">
            <a:avLst/>
          </a:prstGeom>
        </p:spPr>
        <p:txBody>
          <a:bodyPr anchor="b"/>
          <a:lstStyle>
            <a:lvl1pPr algn="l"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E7A19-538F-105E-346C-E5F13C4F28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1513" y="2754313"/>
            <a:ext cx="8281987" cy="3704853"/>
          </a:xfrm>
        </p:spPr>
        <p:txBody>
          <a:bodyPr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800"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5430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20002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5F7BDA-B43D-4F75-1B2C-695379E0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5B1EB8-4F24-00EB-0B8F-08411FD4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9AE200-BA9A-95A3-1949-71A16F89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EB87CC03-CB18-48B5-8067-881A2EE1B36F}" type="datetime1">
              <a:rPr lang="en-US" smtClean="0"/>
              <a:t>1/8/2026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6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>
            <a:extLst>
              <a:ext uri="{FF2B5EF4-FFF2-40B4-BE49-F238E27FC236}">
                <a16:creationId xmlns:a16="http://schemas.microsoft.com/office/drawing/2014/main" id="{D364E0E9-423E-A1E7-E8AF-3641993C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7256" y="847398"/>
            <a:ext cx="2578130" cy="259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C4E4-FABB-B671-BAE1-2B39A205F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6700" cy="324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D362D-3D74-9753-19E0-60569A7E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614" y="5267294"/>
            <a:ext cx="1794306" cy="1590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8825657" cy="4009239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D8D262-64DE-D942-D418-18767994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0F63B5-8303-CB73-3AF8-1FED6C8C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D03B46-D230-4B37-BD92-6E2DBC47B36E}" type="datetime1">
              <a:rPr lang="en-US" smtClean="0"/>
              <a:t>1/8/2026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7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7"/>
            <a:ext cx="10225090" cy="1612934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1" y="4370613"/>
            <a:ext cx="10225089" cy="2185829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t>1/8/2026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4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922" y="1063415"/>
            <a:ext cx="5897391" cy="197161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572C7-BE6B-5F13-DC52-EDC4CE8F4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4525" y="3035029"/>
            <a:ext cx="5897563" cy="2759345"/>
          </a:xfrm>
        </p:spPr>
        <p:txBody>
          <a:bodyPr anchor="b"/>
          <a:lstStyle>
            <a:lvl1pPr marL="283464" indent="-283464"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600">
                <a:latin typeface="+mn-lt"/>
              </a:defRPr>
            </a:lvl2pPr>
            <a:lvl3pPr>
              <a:buClr>
                <a:schemeClr val="accent5"/>
              </a:buClr>
              <a:defRPr sz="1400">
                <a:latin typeface="+mn-lt"/>
              </a:defRPr>
            </a:lvl3pPr>
            <a:lvl4pPr>
              <a:buClr>
                <a:schemeClr val="accent5"/>
              </a:buClr>
              <a:defRPr sz="1200">
                <a:latin typeface="+mn-lt"/>
              </a:defRPr>
            </a:lvl4pPr>
            <a:lvl5pPr>
              <a:buClr>
                <a:schemeClr val="accent5"/>
              </a:buCl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34F55F0-22D4-40B0-49A9-AB4AF26B6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2625" y="1063625"/>
            <a:ext cx="3824288" cy="4730750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8FAB-ACF2-EAE6-83C7-5D92BAE5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697C765-F4EE-7492-92E7-E22B8E9C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131D29BA-018B-4A78-950B-75527D399E98}" type="datetime1">
              <a:rPr lang="en-US" smtClean="0"/>
              <a:t>1/8/2026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5103" y="2149892"/>
            <a:ext cx="4926097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9DEC7E7-8658-4432-9E89-1548FF41691A}" type="datetime1">
              <a:rPr lang="en-US" smtClean="0"/>
              <a:t>1/8/2026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1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F53C0-C8E9-17B4-1C4C-1AD5D52877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12" y="2035175"/>
            <a:ext cx="3120346" cy="4213225"/>
          </a:xfrm>
        </p:spPr>
        <p:txBody>
          <a:bodyPr/>
          <a:lstStyle>
            <a:lvl1pPr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800">
                <a:latin typeface="+mn-lt"/>
              </a:defRPr>
            </a:lvl2pPr>
            <a:lvl3pPr>
              <a:buClr>
                <a:schemeClr val="accent5"/>
              </a:buClr>
              <a:defRPr sz="1800">
                <a:latin typeface="+mn-lt"/>
              </a:defRPr>
            </a:lvl3pPr>
            <a:lvl4pPr>
              <a:buClr>
                <a:schemeClr val="accent5"/>
              </a:buClr>
              <a:defRPr sz="1800">
                <a:latin typeface="+mn-lt"/>
              </a:defRPr>
            </a:lvl4pPr>
            <a:lvl5pPr>
              <a:buClr>
                <a:schemeClr val="accent5"/>
              </a:buCl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203FD85-4B08-E583-F5AA-2C363470F49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3967163" y="2035175"/>
            <a:ext cx="6926262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05BA-BC81-56ED-E20B-2D5D41E69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9852A62-9FCC-F35D-576B-3A9CF7D9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A407B6D-4EF2-46B1-90CE-F72E9577ACD9}" type="datetime1">
              <a:rPr lang="en-US" smtClean="0"/>
              <a:t>1/8/2026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5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84FD26-B27E-89C1-EC74-7F337279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38330-42A6-CBDC-49D5-6651820A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0194AA-3CF1-8747-1BCF-A8D4F49A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32CF485-28BA-4659-B624-AA1C49B2E30F}" type="datetime1">
              <a:rPr lang="en-US" smtClean="0"/>
              <a:t>1/8/2026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80" r:id="rId4"/>
    <p:sldLayoutId id="2147483679" r:id="rId5"/>
    <p:sldLayoutId id="2147483677" r:id="rId6"/>
    <p:sldLayoutId id="2147483668" r:id="rId7"/>
    <p:sldLayoutId id="2147483686" r:id="rId8"/>
    <p:sldLayoutId id="2147483678" r:id="rId9"/>
    <p:sldLayoutId id="2147483671" r:id="rId10"/>
    <p:sldLayoutId id="2147483681" r:id="rId11"/>
    <p:sldLayoutId id="2147483682" r:id="rId12"/>
    <p:sldLayoutId id="2147483674" r:id="rId13"/>
    <p:sldLayoutId id="214748368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93C04B-6761-04E9-9F25-E406E4FD72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DB CACHING USING FIREBASE </a:t>
            </a:r>
            <a:endParaRPr lang="en-US">
              <a:cs typeface="Biom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49183-CA69-9D21-B743-6E5B59757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27544-B3D5-531C-11F3-632E52BE4544}"/>
              </a:ext>
            </a:extLst>
          </p:cNvPr>
          <p:cNvSpPr txBox="1"/>
          <p:nvPr/>
        </p:nvSpPr>
        <p:spPr>
          <a:xfrm>
            <a:off x="7217324" y="4676461"/>
            <a:ext cx="45129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Biome"/>
                <a:cs typeface="Biome"/>
              </a:rPr>
              <a:t>ADITI YAWALE</a:t>
            </a:r>
          </a:p>
          <a:p>
            <a:r>
              <a:rPr lang="en-US" sz="2000" b="1" dirty="0">
                <a:solidFill>
                  <a:srgbClr val="0070C0"/>
                </a:solidFill>
                <a:latin typeface="Biome"/>
                <a:cs typeface="Biome"/>
              </a:rPr>
              <a:t>OMNEVU.COM ASSIGNMENT</a:t>
            </a:r>
          </a:p>
        </p:txBody>
      </p:sp>
    </p:spTree>
    <p:extLst>
      <p:ext uri="{BB962C8B-B14F-4D97-AF65-F5344CB8AC3E}">
        <p14:creationId xmlns:p14="http://schemas.microsoft.com/office/powerpoint/2010/main" val="3597027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0E77-B703-6F88-10F1-3B3ACF46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55" y="-154607"/>
            <a:ext cx="9309359" cy="1653180"/>
          </a:xfrm>
        </p:spPr>
        <p:txBody>
          <a:bodyPr/>
          <a:lstStyle/>
          <a:p>
            <a:r>
              <a:rPr lang="en-US" b="1" dirty="0">
                <a:cs typeface="Biome"/>
              </a:rPr>
              <a:t>PROBLEM STATEMENT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3108E-9DDD-77B4-D7B1-3273511393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1513" y="1714286"/>
            <a:ext cx="8281987" cy="37048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b="1" dirty="0"/>
              <a:t>To use Realtime Database as a cache layer and </a:t>
            </a:r>
            <a:r>
              <a:rPr lang="en-US" b="1" err="1"/>
              <a:t>Firestore</a:t>
            </a:r>
            <a:r>
              <a:rPr lang="en-US" b="1" dirty="0"/>
              <a:t> the main database layer.</a:t>
            </a:r>
            <a:endParaRPr lang="en-US"/>
          </a:p>
          <a:p>
            <a:pPr marL="285750" indent="-285750">
              <a:buChar char="•"/>
            </a:pP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97A52-4DAC-C462-BEBA-D1DA8E908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FDBFE-2F0E-A5EA-E4E5-4CBA146E9805}"/>
              </a:ext>
            </a:extLst>
          </p:cNvPr>
          <p:cNvSpPr txBox="1"/>
          <p:nvPr/>
        </p:nvSpPr>
        <p:spPr>
          <a:xfrm>
            <a:off x="679621" y="2924433"/>
            <a:ext cx="608570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cap="all" dirty="0">
                <a:solidFill>
                  <a:srgbClr val="404040"/>
                </a:solidFill>
                <a:latin typeface="Biome"/>
              </a:rPr>
              <a:t>motivation</a:t>
            </a:r>
            <a:endParaRPr lang="en-US" b="1" dirty="0"/>
          </a:p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5BDB1-7E3A-C8BA-3CAE-B7FED4FE63C7}"/>
              </a:ext>
            </a:extLst>
          </p:cNvPr>
          <p:cNvSpPr txBox="1"/>
          <p:nvPr/>
        </p:nvSpPr>
        <p:spPr>
          <a:xfrm>
            <a:off x="669324" y="3562866"/>
            <a:ext cx="463378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800" b="1" err="1">
                <a:solidFill>
                  <a:srgbClr val="404040"/>
                </a:solidFill>
                <a:ea typeface="+mn-lt"/>
                <a:cs typeface="+mn-lt"/>
              </a:rPr>
              <a:t>Firestore</a:t>
            </a:r>
            <a:r>
              <a:rPr lang="en-US" b="1" dirty="0">
                <a:solidFill>
                  <a:srgbClr val="404040"/>
                </a:solidFill>
                <a:ea typeface="+mn-lt"/>
                <a:cs typeface="+mn-lt"/>
              </a:rPr>
              <a:t> is scalable but charges per read/write.</a:t>
            </a:r>
            <a:endParaRPr lang="en-US" b="1" dirty="0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b="1" dirty="0">
                <a:solidFill>
                  <a:srgbClr val="404040"/>
                </a:solidFill>
                <a:ea typeface="+mn-lt"/>
                <a:cs typeface="+mn-lt"/>
              </a:rPr>
              <a:t>Repeated reads of </a:t>
            </a:r>
            <a:r>
              <a:rPr lang="en-US" sz="1800" b="1" dirty="0">
                <a:solidFill>
                  <a:srgbClr val="404040"/>
                </a:solidFill>
                <a:ea typeface="+mn-lt"/>
                <a:cs typeface="+mn-lt"/>
              </a:rPr>
              <a:t>the </a:t>
            </a:r>
            <a:r>
              <a:rPr lang="en-US" b="1" dirty="0">
                <a:solidFill>
                  <a:srgbClr val="404040"/>
                </a:solidFill>
                <a:ea typeface="+mn-lt"/>
                <a:cs typeface="+mn-lt"/>
              </a:rPr>
              <a:t>same data leads to high latency &amp; cost.</a:t>
            </a:r>
          </a:p>
          <a:p>
            <a:pPr marL="285750" indent="-285750" algn="just">
              <a:buFont typeface="Arial"/>
              <a:buChar char="•"/>
            </a:pPr>
            <a:r>
              <a:rPr lang="en-US" b="1" dirty="0">
                <a:solidFill>
                  <a:srgbClr val="404040"/>
                </a:solidFill>
                <a:ea typeface="+mn-lt"/>
                <a:cs typeface="+mn-lt"/>
              </a:rPr>
              <a:t>We can reduce </a:t>
            </a:r>
            <a:r>
              <a:rPr lang="en-US" b="1" err="1">
                <a:solidFill>
                  <a:srgbClr val="404040"/>
                </a:solidFill>
                <a:ea typeface="+mn-lt"/>
                <a:cs typeface="+mn-lt"/>
              </a:rPr>
              <a:t>Firestore</a:t>
            </a:r>
            <a:r>
              <a:rPr lang="en-US" b="1" dirty="0">
                <a:solidFill>
                  <a:srgbClr val="404040"/>
                </a:solidFill>
                <a:ea typeface="+mn-lt"/>
                <a:cs typeface="+mn-lt"/>
              </a:rPr>
              <a:t> reads and improve response time by Implementing a caching layer using RTDB</a:t>
            </a:r>
            <a:endParaRPr lang="en-US" b="1" dirty="0"/>
          </a:p>
          <a:p>
            <a:pPr marL="285750" indent="-285750" algn="just">
              <a:buFont typeface="Arial"/>
              <a:buChar char="•"/>
            </a:pPr>
            <a:r>
              <a:rPr lang="en-US" b="1" dirty="0">
                <a:solidFill>
                  <a:srgbClr val="404040"/>
                </a:solidFill>
                <a:cs typeface="Arial"/>
              </a:rPr>
              <a:t>Due to </a:t>
            </a:r>
            <a:r>
              <a:rPr lang="en-US" b="1" dirty="0">
                <a:solidFill>
                  <a:srgbClr val="404040"/>
                </a:solidFill>
                <a:ea typeface="+mn-lt"/>
                <a:cs typeface="+mn-lt"/>
              </a:rPr>
              <a:t>Real-time Updates, RTDB syncs instantly to clients.</a:t>
            </a:r>
            <a:endParaRPr lang="en-US" b="1" dirty="0">
              <a:solidFill>
                <a:srgbClr val="404040"/>
              </a:solidFill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endParaRPr lang="en-US" b="1" dirty="0">
              <a:solidFill>
                <a:srgbClr val="404040"/>
              </a:solidFill>
              <a:cs typeface="Arial"/>
            </a:endParaRPr>
          </a:p>
          <a:p>
            <a:pPr algn="just"/>
            <a:endParaRPr lang="en-US" b="1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54892-523F-713A-28BA-E1D11741E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307" y="2927136"/>
            <a:ext cx="5810766" cy="360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46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4D80E-2E71-4650-BCBE-0E1CF3231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CBD3-2E4D-00C9-D3CA-52F1C8A3F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469" y="-2674503"/>
            <a:ext cx="8825657" cy="4009239"/>
          </a:xfrm>
        </p:spPr>
        <p:txBody>
          <a:bodyPr/>
          <a:lstStyle/>
          <a:p>
            <a:r>
              <a:rPr lang="en-US" sz="5400" dirty="0"/>
              <a:t>system architecture</a:t>
            </a:r>
            <a:endParaRPr lang="en-US" sz="5400" dirty="0">
              <a:cs typeface="Biom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41EBB-6EB1-F0E9-7645-3B1B5686D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A1E6BF03-93E7-44F2-D5FC-A506D5FE1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04" y="1339421"/>
            <a:ext cx="8123794" cy="503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39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87">
            <a:extLst>
              <a:ext uri="{FF2B5EF4-FFF2-40B4-BE49-F238E27FC236}">
                <a16:creationId xmlns:a16="http://schemas.microsoft.com/office/drawing/2014/main" id="{B8BBB46D-7535-758B-7C25-1ECF58342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5029" y="-153429"/>
            <a:ext cx="5670178" cy="3371850"/>
          </a:xfrm>
        </p:spPr>
        <p:txBody>
          <a:bodyPr>
            <a:normAutofit/>
          </a:bodyPr>
          <a:lstStyle/>
          <a:p>
            <a:r>
              <a:rPr lang="en-US">
                <a:cs typeface="Biome"/>
              </a:rPr>
              <a:t>Reference document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53FBA-EC36-F4DC-A25A-453D9702D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ABCC8-03FA-3349-AF0E-3403F5918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705" y="3220481"/>
            <a:ext cx="4949366" cy="1993900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https://developers.google.com/looker-studio/connector/firebase-cache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37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4FA7-9221-AC55-A9BB-DA278E27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Biome"/>
              </a:rPr>
              <a:t>thankyou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0188A-74B9-D919-33BE-2F3E918AB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BA5850-B49E-C2C1-AB22-098E3F5F2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759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148557_Win32_SL_V13" id="{568E52B1-822A-41EB-BE6D-702A4C4585E5}" vid="{557526E6-88EA-4959-A9E8-5DE4B22F2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B9EABA-A22D-431D-A3B4-13E54F6F2F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6C8CCD9-F6FE-4B38-9404-AB52142146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1865C7-9EE7-4714-A46D-39557B785CD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394</Words>
  <Application>Microsoft Office PowerPoint</Application>
  <PresentationFormat>Widescreen</PresentationFormat>
  <Paragraphs>119</Paragraphs>
  <Slides>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Ion</vt:lpstr>
      <vt:lpstr>DB CACHING USING FIREBASE </vt:lpstr>
      <vt:lpstr>PROBLEM STATEMENT</vt:lpstr>
      <vt:lpstr>system architecture</vt:lpstr>
      <vt:lpstr>Reference document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105</cp:revision>
  <dcterms:created xsi:type="dcterms:W3CDTF">2026-01-08T12:41:29Z</dcterms:created>
  <dcterms:modified xsi:type="dcterms:W3CDTF">2026-01-08T13:51:03Z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